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89" r:id="rId6"/>
    <p:sldId id="290" r:id="rId7"/>
    <p:sldId id="287" r:id="rId8"/>
    <p:sldId id="288" r:id="rId9"/>
    <p:sldId id="291" r:id="rId10"/>
    <p:sldId id="260" r:id="rId11"/>
    <p:sldId id="261" r:id="rId12"/>
    <p:sldId id="263" r:id="rId13"/>
    <p:sldId id="264" r:id="rId14"/>
    <p:sldId id="265" r:id="rId15"/>
    <p:sldId id="266" r:id="rId16"/>
    <p:sldId id="292" r:id="rId17"/>
    <p:sldId id="270" r:id="rId18"/>
    <p:sldId id="271" r:id="rId19"/>
    <p:sldId id="296" r:id="rId20"/>
    <p:sldId id="273" r:id="rId21"/>
    <p:sldId id="272" r:id="rId22"/>
    <p:sldId id="293" r:id="rId23"/>
    <p:sldId id="278" r:id="rId24"/>
    <p:sldId id="280" r:id="rId25"/>
    <p:sldId id="281" r:id="rId26"/>
    <p:sldId id="279" r:id="rId27"/>
    <p:sldId id="285" r:id="rId28"/>
    <p:sldId id="29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117"/>
  </p:normalViewPr>
  <p:slideViewPr>
    <p:cSldViewPr snapToObjects="1">
      <p:cViewPr>
        <p:scale>
          <a:sx n="100" d="100"/>
          <a:sy n="100" d="100"/>
        </p:scale>
        <p:origin x="10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erwan/Documents/ph_product_sprint_backlog_RentCoach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2"/>
          <c:tx>
            <c:strRef>
              <c:f>Sheet3!$D$4</c:f>
              <c:strCache>
                <c:ptCount val="1"/>
                <c:pt idx="0">
                  <c:v>Completed tasks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Sheet3!$A$5:$A$67</c:f>
              <c:numCache>
                <c:formatCode>General</c:formatCode>
                <c:ptCount val="6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</c:numCache>
            </c:numRef>
          </c:cat>
          <c:val>
            <c:numRef>
              <c:f>Sheet3!$D$5:$D$67</c:f>
              <c:numCache>
                <c:formatCode>General</c:formatCode>
                <c:ptCount val="63"/>
                <c:pt idx="0">
                  <c:v>0.0</c:v>
                </c:pt>
                <c:pt idx="7">
                  <c:v>3.0</c:v>
                </c:pt>
                <c:pt idx="14">
                  <c:v>10.0</c:v>
                </c:pt>
                <c:pt idx="18">
                  <c:v>3.0</c:v>
                </c:pt>
                <c:pt idx="21">
                  <c:v>2.0</c:v>
                </c:pt>
                <c:pt idx="25">
                  <c:v>4.0</c:v>
                </c:pt>
                <c:pt idx="28">
                  <c:v>2.0</c:v>
                </c:pt>
                <c:pt idx="31">
                  <c:v>2.0</c:v>
                </c:pt>
                <c:pt idx="34">
                  <c:v>4.0</c:v>
                </c:pt>
                <c:pt idx="38">
                  <c:v>7.0</c:v>
                </c:pt>
                <c:pt idx="41">
                  <c:v>6.0</c:v>
                </c:pt>
                <c:pt idx="44">
                  <c:v>2.0</c:v>
                </c:pt>
                <c:pt idx="48">
                  <c:v>1.0</c:v>
                </c:pt>
                <c:pt idx="51">
                  <c:v>0.0</c:v>
                </c:pt>
                <c:pt idx="55">
                  <c:v>0.0</c:v>
                </c:pt>
                <c:pt idx="59">
                  <c:v>1.0</c:v>
                </c:pt>
                <c:pt idx="62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14007296"/>
        <c:axId val="714003904"/>
      </c:barChart>
      <c:lineChart>
        <c:grouping val="standard"/>
        <c:varyColors val="0"/>
        <c:ser>
          <c:idx val="0"/>
          <c:order val="0"/>
          <c:tx>
            <c:strRef>
              <c:f>Sheet3!$B$4</c:f>
              <c:strCache>
                <c:ptCount val="1"/>
                <c:pt idx="0">
                  <c:v>Ideal burndown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Sheet3!$A$5:$A$67</c:f>
              <c:numCache>
                <c:formatCode>General</c:formatCode>
                <c:ptCount val="6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</c:numCache>
            </c:numRef>
          </c:cat>
          <c:val>
            <c:numRef>
              <c:f>Sheet3!$B$5:$B$67</c:f>
              <c:numCache>
                <c:formatCode>General</c:formatCode>
                <c:ptCount val="63"/>
                <c:pt idx="0">
                  <c:v>161.5</c:v>
                </c:pt>
                <c:pt idx="62">
                  <c:v>0.0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Sheet3!$C$4</c:f>
              <c:strCache>
                <c:ptCount val="1"/>
                <c:pt idx="0">
                  <c:v>Remaining effort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Sheet3!$A$5:$A$67</c:f>
              <c:numCache>
                <c:formatCode>General</c:formatCode>
                <c:ptCount val="6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</c:numCache>
            </c:numRef>
          </c:cat>
          <c:val>
            <c:numRef>
              <c:f>Sheet3!$C$5:$C$67</c:f>
              <c:numCache>
                <c:formatCode>General</c:formatCode>
                <c:ptCount val="63"/>
                <c:pt idx="0">
                  <c:v>161.5</c:v>
                </c:pt>
                <c:pt idx="7">
                  <c:v>151.5</c:v>
                </c:pt>
                <c:pt idx="14">
                  <c:v>115.0</c:v>
                </c:pt>
                <c:pt idx="18">
                  <c:v>105.0</c:v>
                </c:pt>
                <c:pt idx="21">
                  <c:v>100.0</c:v>
                </c:pt>
                <c:pt idx="25">
                  <c:v>85.0</c:v>
                </c:pt>
                <c:pt idx="28">
                  <c:v>74.0</c:v>
                </c:pt>
                <c:pt idx="31">
                  <c:v>70.0</c:v>
                </c:pt>
                <c:pt idx="34">
                  <c:v>57.0</c:v>
                </c:pt>
                <c:pt idx="38">
                  <c:v>39.0</c:v>
                </c:pt>
                <c:pt idx="41">
                  <c:v>27.0</c:v>
                </c:pt>
                <c:pt idx="44">
                  <c:v>25.0</c:v>
                </c:pt>
                <c:pt idx="48">
                  <c:v>21.0</c:v>
                </c:pt>
                <c:pt idx="51">
                  <c:v>21.0</c:v>
                </c:pt>
                <c:pt idx="55">
                  <c:v>21.0</c:v>
                </c:pt>
                <c:pt idx="59">
                  <c:v>14.0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713997120"/>
        <c:axId val="714000512"/>
      </c:lineChart>
      <c:lineChart>
        <c:grouping val="standard"/>
        <c:varyColors val="0"/>
        <c:ser>
          <c:idx val="3"/>
          <c:order val="3"/>
          <c:tx>
            <c:strRef>
              <c:f>Sheet3!$E$4</c:f>
              <c:strCache>
                <c:ptCount val="1"/>
                <c:pt idx="0">
                  <c:v>Remaining tasks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Sheet3!$A$5:$A$67</c:f>
              <c:numCache>
                <c:formatCode>General</c:formatCode>
                <c:ptCount val="6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</c:numCache>
            </c:numRef>
          </c:cat>
          <c:val>
            <c:numRef>
              <c:f>Sheet3!$E$5:$E$67</c:f>
              <c:numCache>
                <c:formatCode>General</c:formatCode>
                <c:ptCount val="63"/>
                <c:pt idx="0">
                  <c:v>51.0</c:v>
                </c:pt>
                <c:pt idx="1">
                  <c:v>51.0</c:v>
                </c:pt>
                <c:pt idx="2">
                  <c:v>51.0</c:v>
                </c:pt>
                <c:pt idx="3">
                  <c:v>51.0</c:v>
                </c:pt>
                <c:pt idx="4">
                  <c:v>51.0</c:v>
                </c:pt>
                <c:pt idx="5">
                  <c:v>51.0</c:v>
                </c:pt>
                <c:pt idx="6">
                  <c:v>51.0</c:v>
                </c:pt>
                <c:pt idx="7">
                  <c:v>47.0</c:v>
                </c:pt>
                <c:pt idx="8">
                  <c:v>47.0</c:v>
                </c:pt>
                <c:pt idx="9">
                  <c:v>47.0</c:v>
                </c:pt>
                <c:pt idx="10">
                  <c:v>47.0</c:v>
                </c:pt>
                <c:pt idx="11">
                  <c:v>47.0</c:v>
                </c:pt>
                <c:pt idx="12">
                  <c:v>47.0</c:v>
                </c:pt>
                <c:pt idx="13">
                  <c:v>47.0</c:v>
                </c:pt>
                <c:pt idx="14">
                  <c:v>37.0</c:v>
                </c:pt>
                <c:pt idx="15">
                  <c:v>37.0</c:v>
                </c:pt>
                <c:pt idx="16">
                  <c:v>37.0</c:v>
                </c:pt>
                <c:pt idx="17">
                  <c:v>37.0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32.0</c:v>
                </c:pt>
                <c:pt idx="22">
                  <c:v>32.0</c:v>
                </c:pt>
                <c:pt idx="23">
                  <c:v>32.0</c:v>
                </c:pt>
                <c:pt idx="24">
                  <c:v>32.0</c:v>
                </c:pt>
                <c:pt idx="25">
                  <c:v>28.0</c:v>
                </c:pt>
                <c:pt idx="26">
                  <c:v>28.0</c:v>
                </c:pt>
                <c:pt idx="27">
                  <c:v>28.0</c:v>
                </c:pt>
                <c:pt idx="28">
                  <c:v>26.0</c:v>
                </c:pt>
                <c:pt idx="29">
                  <c:v>26.0</c:v>
                </c:pt>
                <c:pt idx="30">
                  <c:v>26.0</c:v>
                </c:pt>
                <c:pt idx="31">
                  <c:v>24.0</c:v>
                </c:pt>
                <c:pt idx="32">
                  <c:v>24.0</c:v>
                </c:pt>
                <c:pt idx="33">
                  <c:v>24.0</c:v>
                </c:pt>
                <c:pt idx="34">
                  <c:v>20.0</c:v>
                </c:pt>
                <c:pt idx="35">
                  <c:v>20.0</c:v>
                </c:pt>
                <c:pt idx="36">
                  <c:v>20.0</c:v>
                </c:pt>
                <c:pt idx="37">
                  <c:v>20.0</c:v>
                </c:pt>
                <c:pt idx="38">
                  <c:v>13.0</c:v>
                </c:pt>
                <c:pt idx="39">
                  <c:v>13.0</c:v>
                </c:pt>
                <c:pt idx="40">
                  <c:v>13.0</c:v>
                </c:pt>
                <c:pt idx="41">
                  <c:v>7.0</c:v>
                </c:pt>
                <c:pt idx="42">
                  <c:v>7.0</c:v>
                </c:pt>
                <c:pt idx="43">
                  <c:v>7.0</c:v>
                </c:pt>
                <c:pt idx="44">
                  <c:v>5.0</c:v>
                </c:pt>
                <c:pt idx="45">
                  <c:v>5.0</c:v>
                </c:pt>
                <c:pt idx="46">
                  <c:v>5.0</c:v>
                </c:pt>
                <c:pt idx="47">
                  <c:v>5.0</c:v>
                </c:pt>
                <c:pt idx="48">
                  <c:v>4.0</c:v>
                </c:pt>
                <c:pt idx="49">
                  <c:v>4.0</c:v>
                </c:pt>
                <c:pt idx="50">
                  <c:v>4.0</c:v>
                </c:pt>
                <c:pt idx="51">
                  <c:v>4.0</c:v>
                </c:pt>
                <c:pt idx="52">
                  <c:v>4.0</c:v>
                </c:pt>
                <c:pt idx="53">
                  <c:v>4.0</c:v>
                </c:pt>
                <c:pt idx="54">
                  <c:v>4.0</c:v>
                </c:pt>
                <c:pt idx="55">
                  <c:v>4.0</c:v>
                </c:pt>
                <c:pt idx="56">
                  <c:v>4.0</c:v>
                </c:pt>
                <c:pt idx="57">
                  <c:v>4.0</c:v>
                </c:pt>
                <c:pt idx="58">
                  <c:v>4.0</c:v>
                </c:pt>
                <c:pt idx="59">
                  <c:v>3.0</c:v>
                </c:pt>
                <c:pt idx="60">
                  <c:v>3.0</c:v>
                </c:pt>
                <c:pt idx="61">
                  <c:v>3.0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714007296"/>
        <c:axId val="714003904"/>
      </c:lineChart>
      <c:catAx>
        <c:axId val="71399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="1"/>
                  <a:t>Time (days)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00512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714000512"/>
        <c:scaling>
          <c:orientation val="minMax"/>
          <c:max val="165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="1"/>
                  <a:t>Effort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997120"/>
        <c:crosses val="autoZero"/>
        <c:crossBetween val="between"/>
        <c:minorUnit val="5.0"/>
      </c:valAx>
      <c:valAx>
        <c:axId val="7140039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="1"/>
                  <a:t>Tasks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07296"/>
        <c:crosses val="max"/>
        <c:crossBetween val="between"/>
      </c:valAx>
      <c:catAx>
        <c:axId val="714007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4003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2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6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LiveSlide</a:t>
            </a:r>
            <a:r>
              <a:rPr lang="en-GB" dirty="0" smtClean="0"/>
              <a:t>
https://</a:t>
            </a:r>
            <a:r>
              <a:rPr lang="en-GB" dirty="0" err="1" smtClean="0"/>
              <a:t>fmicand.carto.com</a:t>
            </a:r>
            <a:r>
              <a:rPr lang="en-GB" dirty="0" smtClean="0"/>
              <a:t>/builder/58cd376c-c5e7-11e6-9cbc-0e05a8b3e3d7/embed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1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4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9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5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0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t>22/12/16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://idealista.com/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opendata.bcn.cat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/>
              <a:t>features</a:t>
            </a:r>
            <a:endParaRPr lang="es-ES_tradnl" sz="2400" dirty="0"/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Outlier</a:t>
            </a:r>
            <a:r>
              <a:rPr lang="es-ES_tradnl" sz="2400" dirty="0" smtClean="0"/>
              <a:t> </a:t>
            </a:r>
            <a:r>
              <a:rPr lang="es-ES_tradnl" sz="2400" dirty="0" err="1"/>
              <a:t>removal</a:t>
            </a:r>
            <a:r>
              <a:rPr lang="es-ES_tradnl" sz="2400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Dummies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categorical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sz="2400" dirty="0" err="1" smtClean="0"/>
              <a:t>NaNs</a:t>
            </a:r>
            <a:r>
              <a:rPr lang="es-ES_tradnl" sz="2400" dirty="0" smtClean="0"/>
              <a:t> </a:t>
            </a:r>
            <a:r>
              <a:rPr lang="es-ES_tradnl" sz="2400" dirty="0"/>
              <a:t>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Removal</a:t>
            </a:r>
            <a:r>
              <a:rPr lang="es-ES_tradnl" sz="2400" dirty="0"/>
              <a:t> of </a:t>
            </a:r>
            <a:r>
              <a:rPr lang="es-ES_tradnl" sz="2400" dirty="0" err="1"/>
              <a:t>useless</a:t>
            </a:r>
            <a:r>
              <a:rPr lang="es-ES_tradnl" sz="2400" dirty="0"/>
              <a:t>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Preliminary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selection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data </a:t>
            </a:r>
            <a:r>
              <a:rPr lang="es-ES_tradnl" sz="2200" dirty="0" err="1"/>
              <a:t>provided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idealista API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Useless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Property</a:t>
            </a:r>
            <a:r>
              <a:rPr lang="es-ES_tradnl" sz="2200" dirty="0"/>
              <a:t> </a:t>
            </a:r>
            <a:r>
              <a:rPr lang="es-ES_tradnl" sz="2200" dirty="0" err="1"/>
              <a:t>code</a:t>
            </a:r>
            <a:r>
              <a:rPr lang="es-ES_tradnl" sz="2200" dirty="0"/>
              <a:t>, </a:t>
            </a:r>
            <a:r>
              <a:rPr lang="es-ES_tradnl" sz="2200" dirty="0" err="1"/>
              <a:t>numPhotos</a:t>
            </a:r>
            <a:r>
              <a:rPr lang="es-ES_tradnl" sz="2200" dirty="0"/>
              <a:t>, </a:t>
            </a:r>
            <a:r>
              <a:rPr lang="es-ES_tradnl" sz="2200" dirty="0" err="1"/>
              <a:t>url</a:t>
            </a:r>
            <a:r>
              <a:rPr lang="es-ES_tradnl" sz="2200" dirty="0"/>
              <a:t>, </a:t>
            </a:r>
            <a:r>
              <a:rPr lang="es-ES_tradnl" sz="2200" dirty="0" err="1" smtClean="0"/>
              <a:t>thumbnail</a:t>
            </a:r>
            <a:endParaRPr lang="es-ES_tradnl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" y="3765907"/>
            <a:ext cx="12043566" cy="2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Outlier</a:t>
            </a:r>
            <a:r>
              <a:rPr lang="es-ES_tradnl" sz="2400" dirty="0"/>
              <a:t> </a:t>
            </a:r>
            <a:r>
              <a:rPr lang="es-ES_tradnl" sz="2400" dirty="0" err="1"/>
              <a:t>removal</a:t>
            </a:r>
            <a:endParaRPr lang="es-ES_tradnl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Mostly</a:t>
            </a:r>
            <a:r>
              <a:rPr lang="es-ES_tradnl" sz="2200" dirty="0"/>
              <a:t> </a:t>
            </a:r>
            <a:r>
              <a:rPr lang="es-ES_tradnl" sz="2200" dirty="0" err="1"/>
              <a:t>found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/>
              <a:t>Clear </a:t>
            </a:r>
            <a:r>
              <a:rPr lang="es-ES_tradnl" sz="2200" dirty="0" err="1"/>
              <a:t>negative</a:t>
            </a:r>
            <a:r>
              <a:rPr lang="es-ES_tradnl" sz="2200" dirty="0"/>
              <a:t> </a:t>
            </a:r>
            <a:r>
              <a:rPr lang="es-ES_tradnl" sz="2200" dirty="0" err="1"/>
              <a:t>effect</a:t>
            </a:r>
            <a:r>
              <a:rPr lang="es-ES_tradnl" sz="2200" dirty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accuracy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Keep</a:t>
            </a:r>
            <a:r>
              <a:rPr lang="es-ES_tradnl" sz="2200" dirty="0"/>
              <a:t> data </a:t>
            </a:r>
            <a:r>
              <a:rPr lang="es-ES_tradnl" sz="2200" dirty="0" err="1"/>
              <a:t>between</a:t>
            </a:r>
            <a:r>
              <a:rPr lang="es-ES_tradnl" sz="2200" dirty="0"/>
              <a:t> percentiles 2.5 and </a:t>
            </a:r>
            <a:r>
              <a:rPr lang="es-ES_tradnl" sz="2200" dirty="0" smtClean="0"/>
              <a:t>89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44803" y="5970494"/>
            <a:ext cx="218198" cy="248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48328" y="5877272"/>
            <a:ext cx="218198" cy="341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96565" y="5805264"/>
            <a:ext cx="218198" cy="41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50210" y="5970495"/>
            <a:ext cx="218198" cy="26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025501" y="6093296"/>
            <a:ext cx="218198" cy="125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2006" y="6093296"/>
            <a:ext cx="218198" cy="12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85877" y="6165304"/>
            <a:ext cx="218198" cy="51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00256" y="5733256"/>
            <a:ext cx="125196" cy="489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784833" y="6186054"/>
            <a:ext cx="218198" cy="51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535595" y="6180715"/>
            <a:ext cx="218198" cy="51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0243699" y="6216563"/>
            <a:ext cx="9648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00340" y="4490140"/>
            <a:ext cx="72634" cy="170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 smtClean="0"/>
              <a:t>Dummies</a:t>
            </a:r>
            <a:r>
              <a:rPr lang="es-ES_tradnl" sz="2400" dirty="0" smtClean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 smtClean="0"/>
              <a:t>categorical</a:t>
            </a:r>
            <a:r>
              <a:rPr lang="es-ES_tradnl" sz="2400" dirty="0" smtClean="0"/>
              <a:t> data (</a:t>
            </a:r>
            <a:r>
              <a:rPr lang="es-ES_tradnl" sz="2400" dirty="0" err="1"/>
              <a:t>typology</a:t>
            </a:r>
            <a:r>
              <a:rPr lang="es-ES_tradnl" sz="2400" dirty="0"/>
              <a:t> and </a:t>
            </a:r>
            <a:r>
              <a:rPr lang="es-ES_tradnl" sz="2400" dirty="0" err="1"/>
              <a:t>the</a:t>
            </a:r>
            <a:r>
              <a:rPr lang="es-ES_tradnl" sz="2400" dirty="0"/>
              <a:t> status of </a:t>
            </a:r>
            <a:r>
              <a:rPr lang="es-ES_tradnl" sz="2400" dirty="0" err="1"/>
              <a:t>the</a:t>
            </a:r>
            <a:r>
              <a:rPr lang="es-ES_tradnl" sz="2400" dirty="0"/>
              <a:t> flat</a:t>
            </a:r>
            <a:r>
              <a:rPr lang="es-ES_tradnl" sz="2400" dirty="0" smtClean="0"/>
              <a:t>)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for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district</a:t>
            </a:r>
            <a:r>
              <a:rPr lang="es-ES_tradnl" sz="2200" dirty="0"/>
              <a:t>, status and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Merge</a:t>
            </a:r>
            <a:r>
              <a:rPr lang="es-ES_tradnl" sz="2200" dirty="0"/>
              <a:t> </a:t>
            </a:r>
            <a:r>
              <a:rPr lang="es-ES_tradnl" sz="2200" dirty="0" err="1"/>
              <a:t>different</a:t>
            </a:r>
            <a:r>
              <a:rPr lang="es-ES_tradnl" sz="2200" dirty="0"/>
              <a:t> </a:t>
            </a:r>
            <a:r>
              <a:rPr lang="es-ES_tradnl" sz="2200" dirty="0" err="1"/>
              <a:t>typology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: </a:t>
            </a:r>
            <a:r>
              <a:rPr lang="es-ES_tradnl" sz="2200" dirty="0" err="1"/>
              <a:t>Typology</a:t>
            </a:r>
            <a:r>
              <a:rPr lang="es-ES_tradnl" sz="2200" dirty="0"/>
              <a:t> and </a:t>
            </a:r>
            <a:r>
              <a:rPr lang="es-ES_tradnl" sz="2200" dirty="0" err="1"/>
              <a:t>subtypology</a:t>
            </a:r>
            <a:endParaRPr lang="es-ES_tradnl" sz="22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Also</a:t>
            </a:r>
            <a:r>
              <a:rPr lang="es-ES_tradnl" sz="2200" dirty="0"/>
              <a:t> </a:t>
            </a:r>
            <a:r>
              <a:rPr lang="es-ES_tradnl" sz="2200" dirty="0" err="1"/>
              <a:t>dummies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Neighbourhood</a:t>
            </a:r>
            <a:r>
              <a:rPr lang="es-ES_tradnl" sz="2200" dirty="0"/>
              <a:t>. </a:t>
            </a:r>
            <a:r>
              <a:rPr lang="es-ES_tradnl" sz="2200" dirty="0" err="1"/>
              <a:t>But</a:t>
            </a:r>
            <a:r>
              <a:rPr lang="es-ES_tradnl" sz="2200" dirty="0"/>
              <a:t> </a:t>
            </a:r>
            <a:r>
              <a:rPr lang="es-ES_tradnl" sz="2200" dirty="0" err="1"/>
              <a:t>it</a:t>
            </a:r>
            <a:r>
              <a:rPr lang="es-ES_tradnl" sz="2200" dirty="0"/>
              <a:t> </a:t>
            </a:r>
            <a:r>
              <a:rPr lang="es-ES_tradnl" sz="2200" dirty="0" err="1"/>
              <a:t>supposed</a:t>
            </a:r>
            <a:r>
              <a:rPr lang="es-ES_tradnl" sz="2200" dirty="0"/>
              <a:t> no </a:t>
            </a:r>
            <a:r>
              <a:rPr lang="es-ES_tradnl" sz="2200" dirty="0" err="1"/>
              <a:t>improvement</a:t>
            </a:r>
            <a:r>
              <a:rPr lang="es-ES_tradnl" sz="2200" dirty="0"/>
              <a:t> in </a:t>
            </a:r>
            <a:r>
              <a:rPr lang="es-ES_tradnl" sz="2200" dirty="0" err="1"/>
              <a:t>accuracy</a:t>
            </a:r>
            <a:r>
              <a:rPr lang="es-ES_tradnl" sz="2200" dirty="0"/>
              <a:t>. </a:t>
            </a:r>
            <a:r>
              <a:rPr lang="es-ES_tradnl" sz="2200" dirty="0" err="1"/>
              <a:t>Too</a:t>
            </a:r>
            <a:r>
              <a:rPr lang="es-ES_tradnl" sz="2200" dirty="0"/>
              <a:t> </a:t>
            </a:r>
            <a:r>
              <a:rPr lang="es-ES_tradnl" sz="2200" dirty="0" err="1"/>
              <a:t>many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 smtClean="0"/>
              <a:t>.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" y="5536246"/>
            <a:ext cx="11039079" cy="9126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45018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40" t="13559" r="4385" b="6980"/>
          <a:stretch/>
        </p:blipFill>
        <p:spPr>
          <a:xfrm>
            <a:off x="5829308" y="2928938"/>
            <a:ext cx="6357939" cy="2786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4560"/>
            <a:ext cx="5829308" cy="46634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err="1"/>
              <a:t>Features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user</a:t>
            </a:r>
            <a:r>
              <a:rPr lang="es-ES_tradnl" sz="2400" dirty="0"/>
              <a:t> input</a:t>
            </a:r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Latitude</a:t>
            </a:r>
            <a:r>
              <a:rPr lang="es-ES_tradnl" sz="2200" dirty="0"/>
              <a:t> and </a:t>
            </a:r>
            <a:r>
              <a:rPr lang="es-ES_tradnl" sz="2200" dirty="0" err="1"/>
              <a:t>longitude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adress</a:t>
            </a:r>
            <a:r>
              <a:rPr lang="es-ES_tradnl" sz="2200" dirty="0"/>
              <a:t> and postal </a:t>
            </a:r>
            <a:r>
              <a:rPr lang="es-ES_tradnl" sz="2200" dirty="0" err="1"/>
              <a:t>code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Geocode</a:t>
            </a:r>
            <a:r>
              <a:rPr lang="es-ES_tradnl" sz="2200" dirty="0"/>
              <a:t> </a:t>
            </a:r>
            <a:r>
              <a:rPr lang="es-ES_tradnl" sz="2200" dirty="0" err="1"/>
              <a:t>method</a:t>
            </a:r>
            <a:r>
              <a:rPr lang="es-ES_tradnl" sz="2200" dirty="0"/>
              <a:t> </a:t>
            </a:r>
            <a:r>
              <a:rPr lang="es-ES_tradnl" sz="2200" dirty="0" err="1"/>
              <a:t>from</a:t>
            </a:r>
            <a:r>
              <a:rPr lang="es-ES_tradnl" sz="2200" dirty="0"/>
              <a:t>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Geopy</a:t>
            </a:r>
            <a:r>
              <a:rPr lang="es-ES_tradnl" sz="2200" dirty="0"/>
              <a:t> </a:t>
            </a:r>
            <a:r>
              <a:rPr lang="es-ES_tradnl" sz="2200" dirty="0" err="1"/>
              <a:t>library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Most</a:t>
            </a:r>
            <a:r>
              <a:rPr lang="es-ES_tradnl" sz="2200" dirty="0"/>
              <a:t> </a:t>
            </a:r>
            <a:r>
              <a:rPr lang="es-ES_tradnl" sz="2200" dirty="0" err="1"/>
              <a:t>important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 as </a:t>
            </a:r>
            <a:r>
              <a:rPr lang="es-ES_tradnl" sz="2200" dirty="0" err="1"/>
              <a:t>seen</a:t>
            </a:r>
            <a:r>
              <a:rPr lang="es-ES_tradnl" sz="2200" dirty="0"/>
              <a:t> in </a:t>
            </a:r>
            <a:r>
              <a:rPr lang="es-ES_tradnl" sz="2200" dirty="0" err="1"/>
              <a:t>the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</a:t>
            </a:r>
            <a:r>
              <a:rPr lang="es-ES_tradnl" sz="2200" dirty="0" err="1"/>
              <a:t>importance</a:t>
            </a:r>
            <a:r>
              <a:rPr lang="es-ES_tradnl" sz="2200" dirty="0"/>
              <a:t> </a:t>
            </a:r>
            <a:r>
              <a:rPr lang="es-ES_tradnl" sz="2200" dirty="0" err="1"/>
              <a:t>analysis</a:t>
            </a:r>
            <a:endParaRPr lang="es-ES_tradnl" sz="2200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/>
              <a:t>Random</a:t>
            </a:r>
            <a:r>
              <a:rPr lang="es-ES_tradnl" sz="2200" dirty="0"/>
              <a:t> </a:t>
            </a:r>
            <a:r>
              <a:rPr lang="es-ES_tradnl" sz="2200" dirty="0" err="1"/>
              <a:t>forest</a:t>
            </a:r>
            <a:r>
              <a:rPr lang="es-ES_tradnl" sz="2200" dirty="0"/>
              <a:t> </a:t>
            </a:r>
            <a:r>
              <a:rPr lang="es-ES_tradnl" sz="2200" dirty="0" err="1"/>
              <a:t>perfectly</a:t>
            </a:r>
            <a:r>
              <a:rPr lang="es-ES_tradnl" sz="2200" dirty="0"/>
              <a:t> </a:t>
            </a:r>
            <a:r>
              <a:rPr lang="es-ES_tradnl" sz="2200" dirty="0" err="1"/>
              <a:t>deals</a:t>
            </a:r>
            <a:r>
              <a:rPr lang="es-ES_tradnl" sz="2200" dirty="0"/>
              <a:t> </a:t>
            </a:r>
            <a:r>
              <a:rPr lang="es-ES_tradnl" sz="2200" dirty="0" err="1"/>
              <a:t>with</a:t>
            </a:r>
            <a:r>
              <a:rPr lang="es-ES_tradnl" sz="2200" dirty="0"/>
              <a:t> </a:t>
            </a:r>
            <a:r>
              <a:rPr lang="es-ES_tradnl" sz="2200" dirty="0" err="1"/>
              <a:t>continuous</a:t>
            </a:r>
            <a:r>
              <a:rPr lang="es-ES_tradnl" sz="2200" dirty="0"/>
              <a:t> </a:t>
            </a:r>
            <a:r>
              <a:rPr lang="es-ES_tradnl" sz="2200" dirty="0" err="1"/>
              <a:t>features</a:t>
            </a:r>
            <a:r>
              <a:rPr lang="es-ES_tradnl" sz="2200" dirty="0"/>
              <a:t>, </a:t>
            </a:r>
            <a:r>
              <a:rPr lang="es-ES_tradnl" sz="2200" dirty="0" err="1"/>
              <a:t>it</a:t>
            </a:r>
            <a:r>
              <a:rPr lang="es-ES_tradnl" sz="2200" dirty="0"/>
              <a:t> has </a:t>
            </a:r>
            <a:r>
              <a:rPr lang="es-ES_tradnl" sz="2200" dirty="0" err="1"/>
              <a:t>threshold</a:t>
            </a:r>
            <a:r>
              <a:rPr lang="es-ES_tradnl" sz="2200" dirty="0"/>
              <a:t> </a:t>
            </a:r>
            <a:r>
              <a:rPr lang="es-ES_tradnl" sz="2200" dirty="0" err="1"/>
              <a:t>value</a:t>
            </a:r>
            <a:r>
              <a:rPr lang="es-ES_tradnl" sz="2200" dirty="0"/>
              <a:t> in </a:t>
            </a:r>
            <a:r>
              <a:rPr lang="es-ES_tradnl" sz="2200" dirty="0" err="1"/>
              <a:t>each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r>
              <a:rPr lang="es-ES_tradnl" sz="2200" dirty="0"/>
              <a:t> </a:t>
            </a:r>
            <a:r>
              <a:rPr lang="es-ES_tradnl" sz="2200" dirty="0" err="1"/>
              <a:t>over</a:t>
            </a:r>
            <a:r>
              <a:rPr lang="es-ES_tradnl" sz="2200" dirty="0"/>
              <a:t> </a:t>
            </a:r>
            <a:r>
              <a:rPr lang="es-ES_tradnl" sz="2200" dirty="0" err="1"/>
              <a:t>some</a:t>
            </a:r>
            <a:r>
              <a:rPr lang="es-ES_tradnl" sz="2200" dirty="0"/>
              <a:t> </a:t>
            </a:r>
            <a:r>
              <a:rPr lang="es-ES_tradnl" sz="2200" dirty="0" err="1"/>
              <a:t>chosen</a:t>
            </a:r>
            <a:r>
              <a:rPr lang="es-ES_tradnl" sz="2200" dirty="0"/>
              <a:t> </a:t>
            </a:r>
            <a:r>
              <a:rPr lang="es-ES_tradnl" sz="2200" dirty="0" err="1"/>
              <a:t>feature</a:t>
            </a:r>
            <a:r>
              <a:rPr lang="es-ES_tradnl" sz="2200" dirty="0"/>
              <a:t> at </a:t>
            </a:r>
            <a:r>
              <a:rPr lang="es-ES_tradnl" sz="2200" dirty="0" err="1"/>
              <a:t>this</a:t>
            </a:r>
            <a:r>
              <a:rPr lang="es-ES_tradnl" sz="2200" dirty="0"/>
              <a:t> </a:t>
            </a:r>
            <a:r>
              <a:rPr lang="es-ES_tradnl" sz="2200" dirty="0" err="1"/>
              <a:t>node</a:t>
            </a:r>
            <a:endParaRPr lang="es-ES_tradnl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sz="2400" dirty="0" err="1"/>
              <a:t>NaNs</a:t>
            </a:r>
            <a:r>
              <a:rPr lang="es-ES_tradnl" sz="2400" dirty="0"/>
              <a:t> / </a:t>
            </a:r>
            <a:r>
              <a:rPr lang="es-ES_tradnl" sz="2400" dirty="0" err="1"/>
              <a:t>missing</a:t>
            </a:r>
            <a:r>
              <a:rPr lang="es-ES_tradnl" sz="2400" dirty="0"/>
              <a:t> data</a:t>
            </a:r>
          </a:p>
          <a:p>
            <a:pPr>
              <a:buFont typeface="Arial" charset="0"/>
              <a:buChar char="•"/>
            </a:pPr>
            <a:endParaRPr lang="es-ES_tradnl" sz="2400" dirty="0" smtClean="0"/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Extra </a:t>
            </a: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err="1" smtClean="0"/>
              <a:t>Statistics</a:t>
            </a:r>
            <a:r>
              <a:rPr lang="es-ES_tradnl" sz="2200" dirty="0" smtClean="0"/>
              <a:t> </a:t>
            </a:r>
            <a:r>
              <a:rPr lang="es-ES_tradnl" sz="2200" dirty="0" err="1"/>
              <a:t>on</a:t>
            </a:r>
            <a:r>
              <a:rPr lang="es-ES_tradnl" sz="2200" dirty="0"/>
              <a:t> </a:t>
            </a:r>
            <a:r>
              <a:rPr lang="es-ES_tradnl" sz="2200" dirty="0" err="1"/>
              <a:t>price</a:t>
            </a:r>
            <a:r>
              <a:rPr lang="es-ES_tradnl" sz="2200" dirty="0"/>
              <a:t> </a:t>
            </a:r>
            <a:r>
              <a:rPr lang="es-ES_tradnl" sz="2200" dirty="0" err="1"/>
              <a:t>by</a:t>
            </a:r>
            <a:r>
              <a:rPr lang="es-ES_tradnl" sz="2200" dirty="0"/>
              <a:t> </a:t>
            </a:r>
            <a:r>
              <a:rPr lang="es-ES_tradnl" sz="2200" dirty="0" err="1"/>
              <a:t>area</a:t>
            </a:r>
            <a:r>
              <a:rPr lang="es-ES_tradnl" sz="2200" dirty="0"/>
              <a:t> </a:t>
            </a:r>
            <a:r>
              <a:rPr lang="es-ES_tradnl" sz="2200" dirty="0" err="1" smtClean="0"/>
              <a:t>added</a:t>
            </a:r>
            <a:endParaRPr lang="es-ES_tradnl" sz="22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s-ES_tradnl" sz="2200" dirty="0" smtClean="0"/>
              <a:t>CSV </a:t>
            </a:r>
            <a:r>
              <a:rPr lang="es-ES_tradnl" sz="2200" dirty="0" err="1"/>
              <a:t>where</a:t>
            </a:r>
            <a:r>
              <a:rPr lang="es-ES_tradnl" sz="2200" dirty="0"/>
              <a:t> </a:t>
            </a:r>
            <a:r>
              <a:rPr lang="es-ES_tradnl" sz="2200" dirty="0" err="1" smtClean="0"/>
              <a:t>from</a:t>
            </a:r>
            <a:r>
              <a:rPr lang="es-ES_tradnl" sz="22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Comparison criteria: best </a:t>
            </a:r>
            <a:r>
              <a:rPr lang="en-US" sz="2400" dirty="0"/>
              <a:t>mean absolute error result on the test set obtained via </a:t>
            </a:r>
            <a:r>
              <a:rPr lang="en-US" sz="2400" dirty="0" err="1"/>
              <a:t>Gridsearch</a:t>
            </a:r>
            <a:r>
              <a:rPr lang="en-US" sz="2400" dirty="0"/>
              <a:t> (and trying </a:t>
            </a:r>
            <a:r>
              <a:rPr lang="en-US" sz="2400" dirty="0" smtClean="0"/>
              <a:t>different </a:t>
            </a:r>
            <a:r>
              <a:rPr lang="en-US" sz="2400" dirty="0"/>
              <a:t>complexities of the model for </a:t>
            </a:r>
            <a:r>
              <a:rPr lang="en-US" sz="2400" dirty="0" smtClean="0"/>
              <a:t>*):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4055"/>
              </p:ext>
            </p:extLst>
          </p:nvPr>
        </p:nvGraphicFramePr>
        <p:xfrm>
          <a:off x="1687511" y="3492944"/>
          <a:ext cx="881697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28569"/>
                <a:gridCol w="36884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Model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Mean absolute error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Linear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341.07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Ridge </a:t>
                      </a:r>
                      <a:r>
                        <a:rPr lang="en-US" sz="2200" dirty="0" err="1" smtClean="0"/>
                        <a:t>Regressor</a:t>
                      </a:r>
                      <a:r>
                        <a:rPr lang="en-US" sz="2200" dirty="0" smtClean="0"/>
                        <a:t>  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341.09</a:t>
                      </a:r>
                      <a:endParaRPr lang="en-US" sz="2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Gradient Boosting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257.90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Random Forest </a:t>
                      </a:r>
                      <a:r>
                        <a:rPr lang="en-US" sz="2200" b="1" dirty="0" err="1" smtClean="0"/>
                        <a:t>Regressor</a:t>
                      </a:r>
                      <a:r>
                        <a:rPr lang="en-US" sz="2200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234.69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Support Vector Machine </a:t>
                      </a:r>
                      <a:r>
                        <a:rPr lang="en-US" sz="2200" dirty="0" err="1" smtClean="0"/>
                        <a:t>Regressor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smtClean="0"/>
                        <a:t>497.68</a:t>
                      </a:r>
                      <a:endParaRPr lang="en-US" sz="2200" b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parameters using </a:t>
            </a:r>
            <a:r>
              <a:rPr lang="en-US" sz="2400" dirty="0" err="1"/>
              <a:t>Gridsearch</a:t>
            </a:r>
            <a:r>
              <a:rPr lang="en-US" sz="2400" dirty="0"/>
              <a:t> and scoring the mean absolute error:</a:t>
            </a:r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n_estimators</a:t>
            </a:r>
            <a:r>
              <a:rPr lang="en-US" sz="2200" dirty="0" smtClean="0"/>
              <a:t>=</a:t>
            </a:r>
            <a:r>
              <a:rPr lang="en-US" sz="2200" dirty="0" smtClean="0">
                <a:solidFill>
                  <a:srgbClr val="FFFF00"/>
                </a:solidFill>
              </a:rPr>
              <a:t>200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err="1" smtClean="0"/>
              <a:t>max_features</a:t>
            </a:r>
            <a:r>
              <a:rPr lang="en-US" sz="2200" dirty="0"/>
              <a:t>=</a:t>
            </a:r>
            <a:r>
              <a:rPr lang="en-US" sz="2200" dirty="0" smtClean="0">
                <a:solidFill>
                  <a:schemeClr val="accent4"/>
                </a:solidFill>
              </a:rPr>
              <a:t>'</a:t>
            </a:r>
            <a:r>
              <a:rPr lang="en-US" sz="2200" dirty="0" err="1" smtClean="0">
                <a:solidFill>
                  <a:schemeClr val="accent4"/>
                </a:solidFill>
              </a:rPr>
              <a:t>sqrt</a:t>
            </a:r>
            <a:r>
              <a:rPr lang="en-US" sz="2200" dirty="0" smtClean="0">
                <a:solidFill>
                  <a:schemeClr val="accent4"/>
                </a:solidFill>
              </a:rPr>
              <a:t>’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 smtClean="0"/>
              <a:t>bootstrap=</a:t>
            </a:r>
            <a:r>
              <a:rPr lang="en-US" sz="2200" dirty="0" smtClean="0">
                <a:solidFill>
                  <a:srgbClr val="FF0000"/>
                </a:solidFill>
              </a:rPr>
              <a:t>False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/>
              <a:t>Mean </a:t>
            </a:r>
            <a:r>
              <a:rPr lang="en-US" sz="2400" dirty="0" smtClean="0"/>
              <a:t>absolute error using cross validation: 234.69€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 smtClean="0"/>
              <a:t>R</a:t>
            </a:r>
            <a:r>
              <a:rPr lang="en-US" sz="2400" dirty="0" smtClean="0"/>
              <a:t>elative error:</a:t>
            </a:r>
            <a:r>
              <a:rPr lang="en-US" sz="2400" dirty="0"/>
              <a:t> </a:t>
            </a:r>
            <a:r>
              <a:rPr lang="en-US" sz="2400" dirty="0" smtClean="0"/>
              <a:t>100*(y-</a:t>
            </a:r>
            <a:r>
              <a:rPr lang="en-US" sz="2400" dirty="0" err="1" smtClean="0"/>
              <a:t>y_pret</a:t>
            </a:r>
            <a:r>
              <a:rPr lang="en-US" sz="2400" dirty="0" smtClean="0"/>
              <a:t>)/y</a:t>
            </a: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sz="2400" dirty="0" smtClean="0"/>
              <a:t>Predictions tend to be more expensive than real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92" y="2264547"/>
            <a:ext cx="5826224" cy="38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94560"/>
            <a:ext cx="4824845" cy="4024125"/>
          </a:xfrm>
        </p:spPr>
        <p:txBody>
          <a:bodyPr/>
          <a:lstStyle/>
          <a:p>
            <a:r>
              <a:rPr lang="en-US" sz="2400" dirty="0" smtClean="0"/>
              <a:t>Wonder what rent you could claim based on most relevant features</a:t>
            </a:r>
          </a:p>
          <a:p>
            <a:endParaRPr lang="en-US" sz="2400" dirty="0"/>
          </a:p>
          <a:p>
            <a:r>
              <a:rPr lang="en-US" sz="2400" dirty="0" smtClean="0"/>
              <a:t>Target</a:t>
            </a:r>
          </a:p>
          <a:p>
            <a:pPr lvl="1"/>
            <a:r>
              <a:rPr lang="en-US" sz="2200" dirty="0" smtClean="0"/>
              <a:t>Particulars willing to deal with the renting by themselves</a:t>
            </a:r>
          </a:p>
          <a:p>
            <a:pPr lvl="1"/>
            <a:r>
              <a:rPr lang="en-US" sz="2200" dirty="0" smtClean="0"/>
              <a:t>Real estates willing to automate price estimations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2194560"/>
            <a:ext cx="6756400" cy="34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Best mean absolute error </a:t>
            </a:r>
            <a:r>
              <a:rPr lang="en-US" sz="2400" dirty="0" smtClean="0"/>
              <a:t>(223.57€) is </a:t>
            </a:r>
            <a:r>
              <a:rPr lang="en-US" sz="2400" dirty="0"/>
              <a:t>obtained for 7 features: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'rooms', 'bathrooms', 'size', '</a:t>
            </a:r>
            <a:r>
              <a:rPr lang="en-US" sz="2400" dirty="0" err="1"/>
              <a:t>floor','longitude','latitude</a:t>
            </a:r>
            <a:r>
              <a:rPr lang="en-US" sz="2400" dirty="0"/>
              <a:t>', </a:t>
            </a:r>
            <a:r>
              <a:rPr lang="en-US" sz="2400" dirty="0" smtClean="0"/>
              <a:t>'</a:t>
            </a:r>
            <a:r>
              <a:rPr lang="en-US" sz="2400" dirty="0" err="1" smtClean="0"/>
              <a:t>priceperarea</a:t>
            </a:r>
            <a:r>
              <a:rPr lang="en-US" sz="2400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825" y="2194560"/>
            <a:ext cx="3305175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Top 7 </a:t>
            </a:r>
            <a:r>
              <a:rPr lang="en-US" sz="2400" dirty="0" smtClean="0"/>
              <a:t>features</a:t>
            </a:r>
          </a:p>
          <a:p>
            <a:pPr marL="0" indent="0">
              <a:buNone/>
            </a:pPr>
            <a:r>
              <a:rPr lang="en-US" sz="2400" dirty="0" smtClean="0"/>
              <a:t>(85% of total weight):</a:t>
            </a:r>
            <a:endParaRPr lang="en-US" sz="2400" dirty="0"/>
          </a:p>
          <a:p>
            <a:pPr fontAlgn="base"/>
            <a:r>
              <a:rPr lang="en-US" sz="2400" dirty="0"/>
              <a:t>size</a:t>
            </a:r>
          </a:p>
          <a:p>
            <a:pPr fontAlgn="base"/>
            <a:r>
              <a:rPr lang="en-US" sz="2400" dirty="0"/>
              <a:t>latitude</a:t>
            </a:r>
          </a:p>
          <a:p>
            <a:pPr fontAlgn="base"/>
            <a:r>
              <a:rPr lang="en-US" sz="2400" dirty="0"/>
              <a:t>bathrooms</a:t>
            </a:r>
          </a:p>
          <a:p>
            <a:pPr fontAlgn="base"/>
            <a:r>
              <a:rPr lang="en-US" sz="2400" dirty="0"/>
              <a:t>longitude</a:t>
            </a:r>
          </a:p>
          <a:p>
            <a:pPr fontAlgn="base"/>
            <a:r>
              <a:rPr lang="en-US" sz="2400" dirty="0" err="1" smtClean="0"/>
              <a:t>priceperarea</a:t>
            </a:r>
            <a:endParaRPr lang="en-US" sz="2400" dirty="0"/>
          </a:p>
          <a:p>
            <a:pPr fontAlgn="base"/>
            <a:r>
              <a:rPr lang="en-US" sz="2400" dirty="0"/>
              <a:t>rooms </a:t>
            </a:r>
          </a:p>
          <a:p>
            <a:pPr fontAlgn="base"/>
            <a:r>
              <a:rPr lang="en-US" sz="2400" dirty="0"/>
              <a:t>floor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1: Development</a:t>
            </a:r>
            <a:endParaRPr lang="en-U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Finding the right </a:t>
            </a:r>
            <a:r>
              <a:rPr lang="en-US" sz="2200" dirty="0" smtClean="0">
                <a:cs typeface="Open Sans"/>
              </a:rPr>
              <a:t>host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Python Notebooks vs App Environment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Containers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cs typeface="Open Sans"/>
              </a:rPr>
              <a:t>Frameworks</a:t>
            </a:r>
            <a:endParaRPr lang="en-U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Integration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cs typeface="Open Sans"/>
              </a:rPr>
              <a:t>Building a MVP (Minimum Viable Product</a:t>
            </a:r>
            <a:r>
              <a:rPr lang="en-US" sz="2200" dirty="0" smtClean="0">
                <a:cs typeface="Open Sans"/>
              </a:rPr>
              <a:t>)</a:t>
            </a:r>
            <a:endParaRPr lang="en-U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2400" dirty="0" err="1" smtClean="0">
                <a:cs typeface="Open Sans"/>
              </a:rPr>
              <a:t>Phase</a:t>
            </a:r>
            <a:r>
              <a:rPr lang="es-ES" sz="2400" dirty="0" smtClean="0">
                <a:cs typeface="Open Sans"/>
              </a:rPr>
              <a:t> 2: </a:t>
            </a:r>
            <a:r>
              <a:rPr lang="es-ES" sz="2400" dirty="0" err="1">
                <a:cs typeface="Open Sans"/>
              </a:rPr>
              <a:t>Staging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Installing</a:t>
            </a:r>
            <a:r>
              <a:rPr lang="es-ES" sz="2200" dirty="0">
                <a:cs typeface="Open Sans"/>
              </a:rPr>
              <a:t> Django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Creating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Models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Set up web </a:t>
            </a:r>
            <a:r>
              <a:rPr lang="es-ES" sz="2200" dirty="0" err="1">
                <a:cs typeface="Open Sans"/>
              </a:rPr>
              <a:t>containers</a:t>
            </a:r>
            <a:r>
              <a:rPr lang="es-ES" sz="2200" dirty="0">
                <a:cs typeface="Open Sans"/>
              </a:rPr>
              <a:t>/</a:t>
            </a:r>
            <a:r>
              <a:rPr lang="es-ES" sz="2200" dirty="0" err="1">
                <a:cs typeface="Open Sans"/>
              </a:rPr>
              <a:t>frameworks</a:t>
            </a:r>
            <a:r>
              <a:rPr lang="es-ES" sz="2200" dirty="0">
                <a:cs typeface="Open Sans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Testing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Debugging</a:t>
            </a:r>
            <a:endParaRPr lang="es-ES" sz="22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cs typeface="Open Sans"/>
              </a:rPr>
              <a:t>Phase 3:</a:t>
            </a:r>
            <a:r>
              <a:rPr lang="es-ES" sz="2400" dirty="0" smtClean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Production</a:t>
            </a:r>
            <a:endParaRPr lang="es-ES" sz="24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Deployment</a:t>
            </a:r>
            <a:endParaRPr lang="es-ES" sz="2200" dirty="0">
              <a:cs typeface="Open Sans"/>
            </a:endParaRP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 err="1">
                <a:cs typeface="Open Sans"/>
              </a:rPr>
              <a:t>Launching</a:t>
            </a:r>
            <a:r>
              <a:rPr lang="es-ES" sz="2200" dirty="0">
                <a:cs typeface="Open Sans"/>
              </a:rPr>
              <a:t> </a:t>
            </a:r>
            <a:r>
              <a:rPr lang="es-ES" sz="2200" dirty="0" err="1">
                <a:cs typeface="Open Sans"/>
              </a:rPr>
              <a:t>our</a:t>
            </a:r>
            <a:r>
              <a:rPr lang="es-ES" sz="2200" dirty="0">
                <a:cs typeface="Open Sans"/>
              </a:rPr>
              <a:t> MVP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s-ES" sz="2200" dirty="0">
                <a:cs typeface="Open Sans"/>
              </a:rPr>
              <a:t>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ork presented on 22 Dec. 2016 as part of the Agile Data Science course of the Master FDS.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Team </a:t>
            </a:r>
            <a:r>
              <a:rPr lang="en-US" sz="2400" dirty="0" err="1" smtClean="0"/>
              <a:t>RentCoach</a:t>
            </a:r>
            <a:r>
              <a:rPr lang="en-US" sz="2400" dirty="0" smtClean="0"/>
              <a:t> members were:</a:t>
            </a:r>
          </a:p>
          <a:p>
            <a:pPr marL="457200" lvl="1" indent="0">
              <a:buNone/>
            </a:pPr>
            <a:r>
              <a:rPr lang="en-US" sz="2200" dirty="0" smtClean="0"/>
              <a:t>Alexandre </a:t>
            </a:r>
            <a:r>
              <a:rPr lang="en-US" sz="2200" dirty="0" err="1" smtClean="0"/>
              <a:t>Escolà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Erwan</a:t>
            </a:r>
            <a:r>
              <a:rPr lang="en-US" sz="2200" dirty="0" smtClean="0"/>
              <a:t> </a:t>
            </a:r>
            <a:r>
              <a:rPr lang="en-US" sz="2200" dirty="0" err="1" smtClean="0"/>
              <a:t>Guillotel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Florent</a:t>
            </a:r>
            <a:r>
              <a:rPr lang="en-US" sz="2200" dirty="0" smtClean="0"/>
              <a:t> </a:t>
            </a:r>
            <a:r>
              <a:rPr lang="en-US" sz="2200" dirty="0" err="1" smtClean="0"/>
              <a:t>Micand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Jaume</a:t>
            </a:r>
            <a:r>
              <a:rPr lang="en-US" sz="2200" dirty="0" smtClean="0"/>
              <a:t> </a:t>
            </a:r>
            <a:r>
              <a:rPr lang="en-US" sz="2200" dirty="0" err="1" smtClean="0"/>
              <a:t>Puigbò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err="1" smtClean="0"/>
              <a:t>Manel</a:t>
            </a:r>
            <a:r>
              <a:rPr lang="en-US" sz="2200" dirty="0" smtClean="0"/>
              <a:t> </a:t>
            </a:r>
            <a:r>
              <a:rPr lang="en-US" sz="2200" dirty="0" err="1" smtClean="0"/>
              <a:t>Maragall</a:t>
            </a:r>
            <a:endParaRPr lang="en-US" sz="2200" dirty="0" smtClean="0"/>
          </a:p>
          <a:p>
            <a:pPr marL="457200" lvl="1" indent="0">
              <a:buNone/>
            </a:pPr>
            <a:r>
              <a:rPr lang="en-US" sz="2200" dirty="0" smtClean="0"/>
              <a:t>Samuel Sánchez</a:t>
            </a:r>
          </a:p>
          <a:p>
            <a:pPr marL="457200" lvl="1" indent="0">
              <a:buNone/>
            </a:pPr>
            <a:r>
              <a:rPr lang="en-US" sz="2200" dirty="0" err="1" smtClean="0"/>
              <a:t>Valentín</a:t>
            </a:r>
            <a:r>
              <a:rPr lang="en-US" sz="2200" dirty="0" smtClean="0"/>
              <a:t> </a:t>
            </a:r>
            <a:r>
              <a:rPr lang="en-US" sz="2200" dirty="0" err="1" smtClean="0"/>
              <a:t>Ramírez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Burndown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672438"/>
              </p:ext>
            </p:extLst>
          </p:nvPr>
        </p:nvGraphicFramePr>
        <p:xfrm>
          <a:off x="371474" y="1771651"/>
          <a:ext cx="11401425" cy="4825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7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Screen renting value of flats/houses announced on </a:t>
            </a:r>
            <a:r>
              <a:rPr lang="en-US" sz="2400" dirty="0" err="1" smtClean="0"/>
              <a:t>specialised</a:t>
            </a:r>
            <a:r>
              <a:rPr lang="en-US" sz="2400" dirty="0" smtClean="0"/>
              <a:t> websites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Build estimator model using machine learning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Embed the algorithms in a website with a nice GUI to allow users to perform queries in an easy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Use </a:t>
            </a:r>
            <a:r>
              <a:rPr lang="en-US" sz="2400" i="1" dirty="0" err="1" smtClean="0"/>
              <a:t>Idealista</a:t>
            </a:r>
            <a:r>
              <a:rPr lang="en-US" sz="2400" dirty="0" err="1" smtClean="0"/>
              <a:t>’s</a:t>
            </a:r>
            <a:r>
              <a:rPr lang="en-US" sz="2400" dirty="0" smtClean="0"/>
              <a:t> API to obtain raw data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Clean the data and define more relevant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Train several models and pick the best one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Construct the model by carefully ranking the features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Build a database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Create a website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" y="3589267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779057" y="2363077"/>
            <a:ext cx="2417650" cy="783108"/>
            <a:chOff x="1844476" y="1970307"/>
            <a:chExt cx="241765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4476" y="2384083"/>
              <a:ext cx="2417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59" y="3597133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349288" y="2363077"/>
            <a:ext cx="3483544" cy="1107996"/>
            <a:chOff x="1828799" y="4666074"/>
            <a:chExt cx="2418347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856329" y="5127739"/>
              <a:ext cx="2094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5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621098"/>
            <a:ext cx="2016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Idealista</a:t>
            </a:r>
            <a:r>
              <a:rPr lang="en-GB" sz="2400" b="1" dirty="0"/>
              <a:t> API</a:t>
            </a:r>
            <a:endParaRPr lang="it-IT" sz="2400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79501" y="3022489"/>
            <a:ext cx="4289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1 </a:t>
            </a:r>
            <a:r>
              <a:rPr lang="it-IT" sz="2200" dirty="0" err="1" smtClean="0"/>
              <a:t>req</a:t>
            </a:r>
            <a:r>
              <a:rPr lang="it-IT" sz="2200" dirty="0" smtClean="0"/>
              <a:t>/</a:t>
            </a:r>
            <a:r>
              <a:rPr lang="it-IT" sz="2200" dirty="0" err="1" smtClean="0"/>
              <a:t>s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Location </a:t>
            </a:r>
            <a:r>
              <a:rPr lang="it-IT" sz="2200" dirty="0" err="1"/>
              <a:t>centered</a:t>
            </a:r>
            <a:r>
              <a:rPr lang="it-IT" sz="2200" dirty="0"/>
              <a:t> </a:t>
            </a:r>
            <a:r>
              <a:rPr lang="it-IT" sz="2200" dirty="0" err="1" smtClean="0"/>
              <a:t>req</a:t>
            </a: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616234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525245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002351" y="1693769"/>
            <a:ext cx="102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25953" y="1620243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622990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OpenDataBCN</a:t>
            </a:r>
            <a:endParaRPr lang="it-IT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879502" y="6010067"/>
            <a:ext cx="3088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2141663"/>
            <a:ext cx="1242879" cy="14040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2138391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803131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805939"/>
            <a:ext cx="261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 smtClean="0"/>
              <a:t>Preliminary Data </a:t>
            </a:r>
            <a:r>
              <a:rPr lang="it-IT" sz="2200" dirty="0"/>
              <a:t>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5208334"/>
            <a:ext cx="318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3131883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3027155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383441" y="415794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Postgre</a:t>
            </a:r>
            <a:r>
              <a:rPr lang="en-GB" sz="2400" b="1" dirty="0"/>
              <a:t> DB</a:t>
            </a:r>
            <a:endParaRPr lang="it-IT" sz="2400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501" r="4819" b="31229"/>
          <a:stretch/>
        </p:blipFill>
        <p:spPr>
          <a:xfrm>
            <a:off x="9635603" y="2519703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603156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Getting and storing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b="1" dirty="0" smtClean="0"/>
              <a:t>Cleaning the data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the model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Building a website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429</TotalTime>
  <Words>882</Words>
  <Application>Microsoft Macintosh PowerPoint</Application>
  <PresentationFormat>Widescreen</PresentationFormat>
  <Paragraphs>231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Century Gothic</vt:lpstr>
      <vt:lpstr>HurmeGeometricSans2 Light</vt:lpstr>
      <vt:lpstr>Open Sans</vt:lpstr>
      <vt:lpstr>Arial</vt:lpstr>
      <vt:lpstr>Vapor Trail</vt:lpstr>
      <vt:lpstr>RenTcoach</vt:lpstr>
      <vt:lpstr>The context</vt:lpstr>
      <vt:lpstr>The idea</vt:lpstr>
      <vt:lpstr>Our plan</vt:lpstr>
      <vt:lpstr>Outline</vt:lpstr>
      <vt:lpstr>Outline</vt:lpstr>
      <vt:lpstr>Data Source</vt:lpstr>
      <vt:lpstr>Data ETL</vt:lpstr>
      <vt:lpstr>Outline</vt:lpstr>
      <vt:lpstr>Data cleaning</vt:lpstr>
      <vt:lpstr>Data cleaning</vt:lpstr>
      <vt:lpstr>Data cleaning</vt:lpstr>
      <vt:lpstr>Data cleaning</vt:lpstr>
      <vt:lpstr>Data cleaning</vt:lpstr>
      <vt:lpstr>Data cleaning</vt:lpstr>
      <vt:lpstr>Outline</vt:lpstr>
      <vt:lpstr>Model selection</vt:lpstr>
      <vt:lpstr>Random forest regressor</vt:lpstr>
      <vt:lpstr>Random forest regressor</vt:lpstr>
      <vt:lpstr>Recursive Feature Election</vt:lpstr>
      <vt:lpstr>Features importance</vt:lpstr>
      <vt:lpstr>Outline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  <vt:lpstr>Burndown chart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ERWAN GUILLOTEL</cp:lastModifiedBy>
  <cp:revision>59</cp:revision>
  <dcterms:created xsi:type="dcterms:W3CDTF">2016-12-21T09:38:50Z</dcterms:created>
  <dcterms:modified xsi:type="dcterms:W3CDTF">2016-12-22T14:17:06Z</dcterms:modified>
</cp:coreProperties>
</file>